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4" r:id="rId2"/>
    <p:sldId id="325" r:id="rId3"/>
    <p:sldId id="327" r:id="rId4"/>
    <p:sldId id="332" r:id="rId5"/>
    <p:sldId id="331" r:id="rId6"/>
    <p:sldId id="326" r:id="rId7"/>
    <p:sldId id="330" r:id="rId8"/>
    <p:sldId id="328" r:id="rId9"/>
    <p:sldId id="334" r:id="rId10"/>
    <p:sldId id="336" r:id="rId11"/>
    <p:sldId id="329" r:id="rId12"/>
    <p:sldId id="342" r:id="rId13"/>
    <p:sldId id="343" r:id="rId14"/>
    <p:sldId id="338" r:id="rId15"/>
    <p:sldId id="337" r:id="rId16"/>
    <p:sldId id="335" r:id="rId17"/>
    <p:sldId id="339" r:id="rId18"/>
    <p:sldId id="341" r:id="rId19"/>
    <p:sldId id="340" r:id="rId20"/>
    <p:sldId id="349" r:id="rId21"/>
    <p:sldId id="348" r:id="rId22"/>
    <p:sldId id="344" r:id="rId23"/>
    <p:sldId id="34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33CC33"/>
    <a:srgbClr val="66FF33"/>
    <a:srgbClr val="FFFFCC"/>
    <a:srgbClr val="FFFF99"/>
    <a:srgbClr val="000066"/>
    <a:srgbClr val="EAEAEA"/>
    <a:srgbClr val="392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4"/>
    </p:cViewPr>
  </p:sorterViewPr>
  <p:notesViewPr>
    <p:cSldViewPr showGuides="1"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11/30/2011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7A5B6-A713-479A-B34A-6F140751D0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301864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B2BDA3-74D0-4579-B7A4-B8FCC403B09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3933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91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39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3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35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22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2BDA3-74D0-4579-B7A4-B8FCC403B092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70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161" y="1268760"/>
            <a:ext cx="8280920" cy="1470025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Add Title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212976"/>
            <a:ext cx="6912768" cy="1440160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Sub-Title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24779" y="4872975"/>
            <a:ext cx="1872208" cy="360015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txBody>
          <a:bodyPr/>
          <a:lstStyle>
            <a:lvl1pPr marL="0" indent="0" algn="ctr">
              <a:buNone/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err="1" smtClean="0"/>
              <a:t>dd</a:t>
            </a:r>
            <a:r>
              <a:rPr lang="en-US" dirty="0" smtClean="0"/>
              <a:t>-mmm-</a:t>
            </a:r>
            <a:r>
              <a:rPr lang="en-US" dirty="0" err="1" smtClean="0"/>
              <a:t>yyyy</a:t>
            </a:r>
            <a:endParaRPr lang="en-I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552728" cy="1143000"/>
          </a:xfrm>
          <a:prstGeom prst="round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6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6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5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 txBox="1">
            <a:spLocks noGrp="1"/>
          </p:cNvSpPr>
          <p:nvPr userDrawn="1"/>
        </p:nvSpPr>
        <p:spPr bwMode="auto">
          <a:xfrm>
            <a:off x="4572000" y="6635750"/>
            <a:ext cx="18573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IN" altLang="en-US" sz="1300" b="1" smtClean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85919" y="142852"/>
            <a:ext cx="7143800" cy="642942"/>
          </a:xfrm>
          <a:prstGeom prst="roundRect">
            <a:avLst>
              <a:gd name="adj" fmla="val 16667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314" y="928689"/>
            <a:ext cx="8715375" cy="5357812"/>
          </a:xfrm>
          <a:prstGeom prst="roundRect">
            <a:avLst>
              <a:gd name="adj" fmla="val 5583"/>
            </a:avLst>
          </a:prstGeom>
          <a:noFill/>
          <a:ln w="25400" cap="rnd">
            <a:solidFill>
              <a:srgbClr val="392AAC"/>
            </a:solidFill>
            <a:round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400" b="0" kern="1200" smtClean="0">
                <a:solidFill>
                  <a:srgbClr val="392AA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74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357850"/>
          </a:xfrm>
          <a:prstGeom prst="roundRect">
            <a:avLst>
              <a:gd name="adj" fmla="val 5585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104" y="142852"/>
            <a:ext cx="6553296" cy="642942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>
            <a:solidFill>
              <a:srgbClr val="000099"/>
            </a:solidFill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7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552727" cy="1143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7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7544" y="1556792"/>
            <a:ext cx="4032448" cy="4729728"/>
          </a:xfrm>
          <a:prstGeom prst="roundRect">
            <a:avLst>
              <a:gd name="adj" fmla="val 5585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83993" y="1556792"/>
            <a:ext cx="4032448" cy="4729728"/>
          </a:xfrm>
          <a:prstGeom prst="roundRect">
            <a:avLst>
              <a:gd name="adj" fmla="val 5585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460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624736" cy="1143000"/>
          </a:xfrm>
          <a:prstGeom prst="round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9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7544" y="2204864"/>
            <a:ext cx="4032448" cy="4176464"/>
          </a:xfrm>
          <a:prstGeom prst="roundRect">
            <a:avLst>
              <a:gd name="adj" fmla="val 19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67544" y="1556792"/>
            <a:ext cx="4032448" cy="648072"/>
          </a:xfrm>
          <a:prstGeom prst="roundRect">
            <a:avLst>
              <a:gd name="adj" fmla="val 5585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endParaRPr lang="en-IN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83993" y="2204864"/>
            <a:ext cx="4032448" cy="4176464"/>
          </a:xfrm>
          <a:prstGeom prst="roundRect">
            <a:avLst>
              <a:gd name="adj" fmla="val 19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4683993" y="1556792"/>
            <a:ext cx="4032448" cy="648072"/>
          </a:xfrm>
          <a:prstGeom prst="roundRect">
            <a:avLst>
              <a:gd name="adj" fmla="val 5585"/>
            </a:avLst>
          </a:prstGeom>
          <a:ln w="25400" cap="rnd">
            <a:solidFill>
              <a:srgbClr val="0000CC"/>
            </a:solidFill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 sz="2200" b="0"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2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624736" cy="1143000"/>
          </a:xfrm>
          <a:prstGeom prst="round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5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4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7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7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0" y="0"/>
            <a:ext cx="84174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4376528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Meeting Name, place etc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9063" y="6568640"/>
            <a:ext cx="2292697" cy="246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chemeClr val="bg1"/>
                </a:solidFill>
              </a:rPr>
              <a:t>© ITER-India, IPR (India)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3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
<Relationships xmlns="http://schemas.openxmlformats.org/package/2006/relationships"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2.xml"/>
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61" y="1412776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in XRCS-Survey Plant Instrumentation and Control Design for 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22" y="3297450"/>
            <a:ext cx="7345195" cy="1656184"/>
          </a:xfrm>
        </p:spPr>
        <p:txBody>
          <a:bodyPr/>
          <a:lstStyle/>
          <a:p>
            <a:r>
              <a:rPr lang="en-US" sz="2000" dirty="0"/>
              <a:t>Sanjeev Varshney</a:t>
            </a:r>
            <a:r>
              <a:rPr lang="en-US" sz="2000" baseline="30000" dirty="0"/>
              <a:t>1</a:t>
            </a:r>
            <a:r>
              <a:rPr lang="en-US" sz="2000" dirty="0"/>
              <a:t>, Shivakant Jha</a:t>
            </a:r>
            <a:r>
              <a:rPr lang="en-US" sz="2000" baseline="30000" dirty="0"/>
              <a:t>1</a:t>
            </a:r>
            <a:r>
              <a:rPr lang="en-US" sz="2000" dirty="0"/>
              <a:t>, Stefan Simrock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Robin </a:t>
            </a:r>
            <a:r>
              <a:rPr lang="en-US" sz="2000" dirty="0"/>
              <a:t>Barnsley</a:t>
            </a:r>
            <a:r>
              <a:rPr lang="en-US" sz="2000" baseline="30000" dirty="0"/>
              <a:t>2</a:t>
            </a:r>
            <a:r>
              <a:rPr lang="en-US" sz="2000" dirty="0"/>
              <a:t>, Vincent Martin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Sapna Mishra</a:t>
            </a:r>
            <a:r>
              <a:rPr lang="en-US" sz="2000" baseline="30000" dirty="0" smtClean="0"/>
              <a:t>1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Shreyas Patel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Vinay Kumar</a:t>
            </a:r>
            <a:r>
              <a:rPr lang="en-US" sz="2000" baseline="30000" dirty="0" smtClean="0"/>
              <a:t>1</a:t>
            </a:r>
          </a:p>
          <a:p>
            <a:r>
              <a:rPr lang="en-US" sz="1400" i="1" baseline="30000" dirty="0" smtClean="0"/>
              <a:t>1</a:t>
            </a:r>
            <a:r>
              <a:rPr lang="en-US" sz="1400" i="1" dirty="0" smtClean="0"/>
              <a:t> </a:t>
            </a:r>
            <a:r>
              <a:rPr lang="en-US" sz="1400" i="1" dirty="0"/>
              <a:t>ITER-India, Institute for Plasma Research, A29, GIDC Sector 25, Gandhinagar – 380016 India</a:t>
            </a:r>
            <a:endParaRPr lang="en-IN" sz="1400" dirty="0"/>
          </a:p>
          <a:p>
            <a:r>
              <a:rPr lang="en-US" sz="1400" i="1" baseline="30000" dirty="0"/>
              <a:t>2</a:t>
            </a:r>
            <a:r>
              <a:rPr lang="en-US" sz="1400" i="1" dirty="0"/>
              <a:t> ITER-Organization, Route de Vinon sur Verdon, CS 90 046, 13067 St. Paul-Lez-Durance, </a:t>
            </a:r>
            <a:r>
              <a:rPr lang="en-US" sz="1400" i="1" dirty="0" smtClean="0"/>
              <a:t>France</a:t>
            </a:r>
            <a:endParaRPr lang="en-IN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517" y="5517232"/>
            <a:ext cx="1872208" cy="360015"/>
          </a:xfrm>
        </p:spPr>
        <p:txBody>
          <a:bodyPr/>
          <a:lstStyle/>
          <a:p>
            <a:r>
              <a:rPr lang="en-US" sz="1800" dirty="0" smtClean="0"/>
              <a:t>22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April 2015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5" t="4371" b="8555"/>
          <a:stretch/>
        </p:blipFill>
        <p:spPr>
          <a:xfrm>
            <a:off x="12783018" y="29271240"/>
            <a:ext cx="7578717" cy="80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8640"/>
            <a:ext cx="4467068" cy="474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2407" y="6550223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anjeev@iter-india.org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I&amp;C interfaced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45561"/>
              </p:ext>
            </p:extLst>
          </p:nvPr>
        </p:nvGraphicFramePr>
        <p:xfrm>
          <a:off x="683568" y="977814"/>
          <a:ext cx="7647940" cy="5880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478"/>
                <a:gridCol w="1677236"/>
                <a:gridCol w="754121"/>
                <a:gridCol w="1076861"/>
                <a:gridCol w="1076861"/>
                <a:gridCol w="2525383"/>
              </a:tblGrid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Sr. 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Components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QTY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Zone Location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Data Type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Description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Thermocouples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ISS, </a:t>
                      </a: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Temperature measurement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Strain Gauges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Strain measurement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Gate </a:t>
                      </a:r>
                      <a:r>
                        <a:rPr lang="en-IN" sz="1600" dirty="0" smtClean="0">
                          <a:effectLst/>
                        </a:rPr>
                        <a:t>Valves, valves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 + 8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 &amp; B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For Vacuum control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Vacuum </a:t>
                      </a:r>
                      <a:r>
                        <a:rPr lang="en-IN" sz="1600" dirty="0" smtClean="0">
                          <a:effectLst/>
                        </a:rPr>
                        <a:t>Gauge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Vacuum measurement gauges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Shutter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 &amp; B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To close sight tube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Heating</a:t>
                      </a:r>
                      <a:r>
                        <a:rPr lang="en-IN" sz="1600" baseline="0" dirty="0" smtClean="0">
                          <a:effectLst/>
                        </a:rPr>
                        <a:t> jackets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 &amp; B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Heating of sight tube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TM Pump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Turbo molecular pump for vacuum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Detector (CCD, HPX)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X-ray radiation detection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Gas and water flow controllers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 &amp; B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Detector requirement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Detector </a:t>
                      </a:r>
                      <a:r>
                        <a:rPr lang="en-IN" sz="1600" dirty="0" smtClean="0">
                          <a:effectLst/>
                        </a:rPr>
                        <a:t>Server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Control &amp; configuration of detector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Hexapod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PCSS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Hexapod device for crystal movement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Hexapod controller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Hexapod controller for position control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85938" y="142875"/>
            <a:ext cx="7143750" cy="642938"/>
          </a:xfrm>
          <a:ln>
            <a:round/>
          </a:ln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PBS Interfaces of the system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357812"/>
          </a:xfrm>
        </p:spPr>
        <p:txBody>
          <a:bodyPr/>
          <a:lstStyle/>
          <a:p>
            <a:r>
              <a:rPr altLang="en-US"/>
              <a:t>.</a:t>
            </a:r>
          </a:p>
        </p:txBody>
      </p:sp>
      <p:pic>
        <p:nvPicPr>
          <p:cNvPr id="3174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0" y="973113"/>
            <a:ext cx="8433097" cy="2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024" r="4166" b="9143"/>
          <a:stretch>
            <a:fillRect/>
          </a:stretch>
        </p:blipFill>
        <p:spPr bwMode="auto">
          <a:xfrm>
            <a:off x="521897" y="3806825"/>
            <a:ext cx="8122444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6516594"/>
            <a:ext cx="5547841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I&amp;C design work 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" y="901286"/>
            <a:ext cx="8208912" cy="53852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7217" y="6222677"/>
            <a:ext cx="2637069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Stefan Simrock et. el., SOFT-2014</a:t>
            </a:r>
            <a:endParaRPr lang="en-IN" sz="14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32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I&amp;C PDR prerequisites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51248" y="2204864"/>
            <a:ext cx="7609184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D1: Plant System I&amp;C Architecture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D2: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Plant System I&amp;C Boundary Definition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D3: 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Plant System I&amp;C Integration Plan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D4: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 Plant System P&amp;IDs, Mech./</a:t>
            </a:r>
            <a:r>
              <a:rPr lang="en-GB" alt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Electr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. Diagrams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D5: Plant System Controller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Perf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./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Config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. Req.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D6: List of I/O of Plant System Controllers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D7: List of Process Variable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D8: Configuration of I&amp;C Cubicles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D9: Description of Plant System State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Machine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77863"/>
            <a:ext cx="8182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/>
              <a:t>For the PDR (planned for mid 2016) following deliverables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i</a:t>
            </a:r>
            <a:r>
              <a:rPr lang="en-US" sz="2400" dirty="0" smtClean="0"/>
              <a:t>ncluding Technical Specifications </a:t>
            </a:r>
            <a:r>
              <a:rPr lang="en-IN" sz="2400" dirty="0" smtClean="0"/>
              <a:t>are in-work: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4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procedure(s)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" y="960037"/>
            <a:ext cx="4248472" cy="526401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70671" y="962596"/>
            <a:ext cx="4572000" cy="5543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of breaker switches for powering cubicles and auxiliary equipment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diagnostic.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power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status/ verify for I&amp;C equipments.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of chassis / boards, equipment and all components.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of all communication links (PON, SDN, DAN, TCN)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configuration of plant I&amp;C 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Cubicle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Boards &amp; chassis configuration (ADC, timing card..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PSH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COTS (Hexapod controllers, Detector Server, vacuum controller 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functions (Level 1+2)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functions (level 3+4)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COTS functions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validity of configuration and compare to the desired configuration</a:t>
            </a:r>
            <a:b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Same Hardware and Software as under 9.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configuration as needed and validate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integrity of all subsystems (Hardware, Software). Run system tests and generate test reports. Document issues in log book. This includes external systems (archiving, PCS).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calibration status and calibrate subsystems systems as needed.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Initialize plant I&amp;C for intended purpose (using HMI, S&amp;R, scheduling system, other scripts)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Set-up plant I&amp;C for operation</a:t>
            </a: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services required for run 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-    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unctional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reakdown Structure (FBS) using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several functional group types. </a:t>
            </a:r>
            <a:endParaRPr lang="en-IN" sz="16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Group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types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are based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on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Device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functionality,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Usage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function,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System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management,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Operation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procedure, Plant I&amp;C interface, Data acquisition, Data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Processing,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COTS etc. </a:t>
            </a:r>
            <a:endParaRPr lang="en-IN" sz="16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FBS is </a:t>
            </a:r>
            <a:r>
              <a:rPr lang="en-IN" sz="1600" b="0" dirty="0">
                <a:solidFill>
                  <a:schemeClr val="tx1"/>
                </a:solidFill>
                <a:latin typeface="Arial" panose="020B0604020202020204" pitchFamily="34" charset="0"/>
              </a:rPr>
              <a:t>done up to level </a:t>
            </a:r>
            <a:r>
              <a:rPr lang="en-IN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2 and progressing for up to level 4.</a:t>
            </a:r>
            <a:endParaRPr lang="en-I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Breakdown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6" name="Picture 5" descr="D:\ITER-DIAG\XRCS DIAGnostic\XRCS-Survey\SRS &amp; SDS_XRCS-Sruvey\PDR_XRCS-Survey_Delieverables\FBS Diagrams\D1-LE-ED00.FBS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30" y="2239506"/>
            <a:ext cx="7056084" cy="4012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29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55.ED I&amp;C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4" y="1044511"/>
            <a:ext cx="7872408" cy="534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53012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086406" y="53012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12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044511"/>
            <a:ext cx="5112568" cy="28305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19574"/>
              </p:ext>
            </p:extLst>
          </p:nvPr>
        </p:nvGraphicFramePr>
        <p:xfrm>
          <a:off x="1187624" y="3888113"/>
          <a:ext cx="6841232" cy="2312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395"/>
                <a:gridCol w="1189301"/>
                <a:gridCol w="1231563"/>
                <a:gridCol w="1364932"/>
                <a:gridCol w="1364932"/>
                <a:gridCol w="86310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Sr.N</a:t>
                      </a:r>
                      <a:r>
                        <a:rPr lang="en-IN" sz="1200" dirty="0">
                          <a:effectLst/>
                        </a:rPr>
                        <a:t>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Network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Interface requirements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Location of cubicle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Name of Controller/Device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Sampling Rate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Yes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74-L1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55ED00-PLC-0001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 10 Hz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74-L1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55ED00-PFC-0001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IN" sz="1200" dirty="0" smtClean="0">
                          <a:effectLst/>
                        </a:rPr>
                        <a:t>100 KHz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74-L1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55ED00-PSH-0001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TCN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Yes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74-L1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55ED00-PFC-0001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55ED00-PSH-0001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DAN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Yes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74-L1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55ED00-PFC-0001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SDN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Yes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74-L1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55ED00-PFC-0001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AVN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NA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-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-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CIS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NA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-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-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CSS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NA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200">
                          <a:effectLst/>
                        </a:rPr>
                        <a:t>- - 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89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hardware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6" name="Picture 5" descr="D:\ITER-DIAG\XRCS DIAGnostic\XRCS-Survey\SRS &amp; SDS_XRCS-Sruvey\PDR_XRCS-Survey_Delieverables\FBS Diagrams\D1-LE Hardware Architecture_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4" y="2060848"/>
            <a:ext cx="4429825" cy="3410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01424"/>
              </p:ext>
            </p:extLst>
          </p:nvPr>
        </p:nvGraphicFramePr>
        <p:xfrm>
          <a:off x="4728489" y="1557325"/>
          <a:ext cx="4044740" cy="464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213"/>
                <a:gridCol w="2670527"/>
              </a:tblGrid>
              <a:tr h="471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Components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Specifications/Remarks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Network Switch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Hirschman-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MACH </a:t>
                      </a:r>
                      <a:r>
                        <a:rPr lang="en-IN" sz="1600" b="1" dirty="0">
                          <a:effectLst/>
                        </a:rPr>
                        <a:t>104-20TX-FR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Plant System Host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Industrial computer</a:t>
                      </a:r>
                      <a:endParaRPr lang="en-IN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for </a:t>
                      </a:r>
                      <a:r>
                        <a:rPr lang="en-IN" sz="1600" dirty="0">
                          <a:effectLst/>
                        </a:rPr>
                        <a:t>communication between CODAC &amp; Plant I&amp;C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I&amp;C Fast Controller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Industrial grade Fast controller </a:t>
                      </a:r>
                      <a:r>
                        <a:rPr lang="en-IN" sz="1600" b="1" dirty="0" smtClean="0">
                          <a:effectLst/>
                        </a:rPr>
                        <a:t>PICMG 1.3  </a:t>
                      </a:r>
                      <a:r>
                        <a:rPr lang="en-IN" sz="1600" b="1" dirty="0" err="1" smtClean="0">
                          <a:effectLst/>
                        </a:rPr>
                        <a:t>PCIe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IO chassis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NI IO chassis </a:t>
                      </a:r>
                      <a:r>
                        <a:rPr lang="en-IN" sz="1600" baseline="0" dirty="0" smtClean="0">
                          <a:effectLst/>
                        </a:rPr>
                        <a:t> </a:t>
                      </a:r>
                      <a:r>
                        <a:rPr lang="en-IN" sz="1600" b="1" dirty="0" smtClean="0">
                          <a:effectLst/>
                        </a:rPr>
                        <a:t>PXI-1085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PXIe- Board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IO Cards, </a:t>
                      </a:r>
                      <a:r>
                        <a:rPr lang="en-IN" sz="1600" dirty="0" smtClean="0">
                          <a:effectLst/>
                        </a:rPr>
                        <a:t>MIXI </a:t>
                      </a:r>
                      <a:r>
                        <a:rPr lang="en-IN" sz="1600" dirty="0">
                          <a:effectLst/>
                        </a:rPr>
                        <a:t>bridge </a:t>
                      </a:r>
                      <a:r>
                        <a:rPr lang="en-IN" sz="1600" dirty="0" smtClean="0">
                          <a:effectLst/>
                        </a:rPr>
                        <a:t>modules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PXIe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PCIe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8371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TCN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NI TCN </a:t>
                      </a:r>
                      <a:r>
                        <a:rPr lang="en-IN" sz="1600" b="1" dirty="0" smtClean="0">
                          <a:effectLst/>
                        </a:rPr>
                        <a:t>Cards-6683H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Hexapod Controller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Hexapod device </a:t>
                      </a:r>
                      <a:r>
                        <a:rPr lang="en-IN" sz="1600" dirty="0" smtClean="0">
                          <a:effectLst/>
                        </a:rPr>
                        <a:t>controller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[COTS]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Detector Server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Detector configuration &amp; data acquisition </a:t>
                      </a:r>
                      <a:r>
                        <a:rPr lang="en-IN" sz="1600" dirty="0" smtClean="0">
                          <a:effectLst/>
                        </a:rPr>
                        <a:t>server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[COTS]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562158"/>
            <a:ext cx="307007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Hardware architecture in EA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093642"/>
            <a:ext cx="33222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List of hardware  with description</a:t>
            </a:r>
            <a:endParaRPr lang="en-IN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5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automation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7" name="Picture 6" descr="D:\ITER-DIAG\XRCS DIAGnostic\XRCS-Survey\SRS &amp; SDS_XRCS-Sruvey\PDR_XRCS-Survey_Delieverables\FBS Diagrams\D1-LE Automation(PSOS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" y="1044511"/>
            <a:ext cx="46108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003972" y="1296953"/>
            <a:ext cx="3781805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PSOS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Pulse {measurement}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Ready {Ready for plasma}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Vacuum {prepare system}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Calibration {System calibration}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TCS {configuration}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Standby {I&amp;C operational}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Off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dirty="0" smtClean="0">
                <a:solidFill>
                  <a:srgbClr val="C00000"/>
                </a:solidFill>
              </a:rPr>
              <a:t>OS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Long Term Maintenance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Short Term Maintenance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Test and Conditioning state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Plasma operating state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1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Introduction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Overview of XRCS-Survey spectrometer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Operation Roles and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XRCS-Survey’s Plant I&amp;C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Architecture and hardware configuration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Plant functions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Interface with CODAC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Cubicle configuration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Summary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836712"/>
            <a:ext cx="8715436" cy="535785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Cubicle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80746" y="1107911"/>
            <a:ext cx="2492990" cy="4627707"/>
            <a:chOff x="4561632" y="1204934"/>
            <a:chExt cx="2492990" cy="4627707"/>
          </a:xfrm>
        </p:grpSpPr>
        <p:sp>
          <p:nvSpPr>
            <p:cNvPr id="15" name="Rectangle 14"/>
            <p:cNvSpPr/>
            <p:nvPr/>
          </p:nvSpPr>
          <p:spPr>
            <a:xfrm>
              <a:off x="4572000" y="1679532"/>
              <a:ext cx="2448840" cy="30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Cubicle health monitor</a:t>
              </a:r>
              <a:endParaRPr lang="en-IN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992288"/>
              <a:ext cx="2448840" cy="30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 switch</a:t>
              </a:r>
              <a:endParaRPr lang="en-IN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316051"/>
              <a:ext cx="2448840" cy="5889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Detector </a:t>
              </a:r>
              <a:r>
                <a:rPr lang="en-US" dirty="0" smtClean="0"/>
                <a:t>server</a:t>
              </a:r>
              <a:endParaRPr lang="en-IN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2909645"/>
              <a:ext cx="2448840" cy="5940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Hexapod controller </a:t>
              </a:r>
              <a:endParaRPr lang="en-IN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799066"/>
              <a:ext cx="2448840" cy="30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PID controller</a:t>
              </a:r>
              <a:endParaRPr lang="en-IN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4933881"/>
              <a:ext cx="2448840" cy="8987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 supply</a:t>
              </a:r>
              <a:endParaRPr lang="en-IN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0" y="4105426"/>
              <a:ext cx="2448840" cy="30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Vacuum controller</a:t>
              </a:r>
              <a:endParaRPr lang="en-IN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0" y="4415904"/>
              <a:ext cx="2448840" cy="5179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conditioning modules</a:t>
              </a:r>
              <a:endParaRPr lang="en-IN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1632" y="1204934"/>
              <a:ext cx="2492990" cy="3142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CC cubicle in Gallery</a:t>
              </a:r>
              <a:endParaRPr lang="en-IN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0" y="3513708"/>
              <a:ext cx="2448840" cy="30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interface</a:t>
              </a:r>
              <a:endParaRPr lang="en-IN" dirty="0"/>
            </a:p>
          </p:txBody>
        </p:sp>
      </p:grpSp>
      <p:sp>
        <p:nvSpPr>
          <p:cNvPr id="39" name="Left-Right Arrow 38"/>
          <p:cNvSpPr/>
          <p:nvPr/>
        </p:nvSpPr>
        <p:spPr>
          <a:xfrm>
            <a:off x="4067944" y="3723045"/>
            <a:ext cx="1080120" cy="438538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 m</a:t>
            </a:r>
            <a:endParaRPr lang="en-IN" dirty="0"/>
          </a:p>
        </p:txBody>
      </p:sp>
      <p:grpSp>
        <p:nvGrpSpPr>
          <p:cNvPr id="41" name="Group 40"/>
          <p:cNvGrpSpPr/>
          <p:nvPr/>
        </p:nvGrpSpPr>
        <p:grpSpPr>
          <a:xfrm>
            <a:off x="1376054" y="1091820"/>
            <a:ext cx="2448840" cy="4629788"/>
            <a:chOff x="1338194" y="1679532"/>
            <a:chExt cx="2448840" cy="4629788"/>
          </a:xfrm>
        </p:grpSpPr>
        <p:grpSp>
          <p:nvGrpSpPr>
            <p:cNvPr id="38" name="Group 37"/>
            <p:cNvGrpSpPr/>
            <p:nvPr/>
          </p:nvGrpSpPr>
          <p:grpSpPr>
            <a:xfrm>
              <a:off x="1338194" y="1679532"/>
              <a:ext cx="2448840" cy="4629788"/>
              <a:chOff x="1338194" y="1679532"/>
              <a:chExt cx="2448840" cy="462978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38194" y="1679532"/>
                <a:ext cx="2448840" cy="4629788"/>
                <a:chOff x="1438702" y="1939802"/>
                <a:chExt cx="2448840" cy="462978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438702" y="2465578"/>
                  <a:ext cx="2448840" cy="4104012"/>
                  <a:chOff x="1619104" y="1268760"/>
                  <a:chExt cx="2448840" cy="4104012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619104" y="1268760"/>
                    <a:ext cx="2448840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Cubicle health monitor</a:t>
                    </a:r>
                    <a:endParaRPr lang="en-IN" dirty="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619104" y="1636316"/>
                    <a:ext cx="2448840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Network switch</a:t>
                    </a:r>
                    <a:endParaRPr lang="en-IN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619104" y="2016808"/>
                    <a:ext cx="2448840" cy="692112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Plant </a:t>
                    </a:r>
                    <a:r>
                      <a:rPr lang="en-US" dirty="0" smtClean="0"/>
                      <a:t>System </a:t>
                    </a:r>
                    <a:r>
                      <a:rPr lang="en-US" dirty="0" smtClean="0"/>
                      <a:t>Host</a:t>
                    </a:r>
                    <a:endParaRPr lang="en-IN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619104" y="3288113"/>
                    <a:ext cx="2448840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Fast controller</a:t>
                    </a:r>
                    <a:endParaRPr lang="en-IN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619104" y="4054803"/>
                    <a:ext cx="2448840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IO Chassis and modules</a:t>
                    </a:r>
                    <a:endParaRPr lang="en-IN" dirty="0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1619104" y="4420333"/>
                    <a:ext cx="2448840" cy="952439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Power supply</a:t>
                    </a:r>
                    <a:endParaRPr lang="en-IN" dirty="0"/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1444848" y="1939802"/>
                  <a:ext cx="237988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LCC cubicle in DB 74 L1</a:t>
                  </a:r>
                  <a:endParaRPr lang="en-IN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1338194" y="4616854"/>
                <a:ext cx="2448840" cy="36004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Signal interface</a:t>
                </a:r>
                <a:endParaRPr lang="en-IN" dirty="0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338194" y="3668524"/>
              <a:ext cx="2448840" cy="5416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000" dirty="0" smtClean="0">
                <a:solidFill>
                  <a:srgbClr val="0000CC"/>
                </a:solidFill>
                <a:latin typeface="Aril"/>
              </a:rPr>
              <a:t>The maturity of the design is assessed by the following criteria: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Coverage of each of the plant I&amp;C design topics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Quality of items of each topic in diagram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Quality of description of the items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Quality of description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Level of PCDH compliance for the design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Tracing of items to system req.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Aril"/>
              </a:rPr>
              <a:t>Relationship between items</a:t>
            </a:r>
            <a:endParaRPr lang="en-IN" sz="1800" dirty="0" smtClean="0">
              <a:solidFill>
                <a:schemeClr val="tx1"/>
              </a:solidFill>
              <a:latin typeface="Aril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1800" dirty="0" smtClean="0">
                <a:solidFill>
                  <a:schemeClr val="tx1"/>
                </a:solidFill>
                <a:latin typeface="Aril"/>
              </a:rPr>
              <a:t>Completeness of interfaces</a:t>
            </a:r>
            <a:endParaRPr lang="en-US" sz="1800" dirty="0">
              <a:solidFill>
                <a:schemeClr val="tx1"/>
              </a:solidFill>
              <a:latin typeface="Ari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16394"/>
              </p:ext>
            </p:extLst>
          </p:nvPr>
        </p:nvGraphicFramePr>
        <p:xfrm>
          <a:off x="4983699" y="3870378"/>
          <a:ext cx="3687445" cy="2303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565"/>
                <a:gridCol w="1579880"/>
              </a:tblGrid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I&amp;C Topic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Maturity Level (%)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 smtClean="0">
                          <a:effectLst/>
                        </a:rPr>
                        <a:t>OP Procedure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4</a:t>
                      </a:r>
                      <a:r>
                        <a:rPr lang="en-IN" sz="1600" dirty="0" smtClean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Functional Breakdown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4</a:t>
                      </a:r>
                      <a:r>
                        <a:rPr lang="en-IN" sz="1600" dirty="0" smtClean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>
                          <a:effectLst/>
                        </a:rPr>
                        <a:t>Hardware Architecture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3</a:t>
                      </a:r>
                      <a:r>
                        <a:rPr lang="en-IN" sz="1600" dirty="0" smtClean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>
                          <a:effectLst/>
                        </a:rPr>
                        <a:t>Variable definition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2</a:t>
                      </a:r>
                      <a:r>
                        <a:rPr lang="en-IN" sz="1600" dirty="0" smtClean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>
                          <a:effectLst/>
                        </a:rPr>
                        <a:t>Cubicle configuration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30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PSOS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9775" algn="l"/>
                        </a:tabLst>
                      </a:pPr>
                      <a:r>
                        <a:rPr lang="en-IN" sz="1600" dirty="0">
                          <a:effectLst/>
                        </a:rPr>
                        <a:t>1</a:t>
                      </a:r>
                      <a:r>
                        <a:rPr lang="en-IN" sz="1600" dirty="0" smtClean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441" y="5301208"/>
            <a:ext cx="42466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Current maturity assessment for XRCS-Survey </a:t>
            </a:r>
          </a:p>
          <a:p>
            <a:r>
              <a:rPr lang="en-US" sz="1600" b="1" dirty="0" smtClean="0"/>
              <a:t>plant I&amp;C development  </a:t>
            </a:r>
            <a:r>
              <a:rPr lang="en-US" sz="1600" b="1" dirty="0" smtClean="0">
                <a:sym typeface="Wingdings" panose="05000000000000000000" pitchFamily="2" charset="2"/>
              </a:rPr>
              <a:t>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1994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 Detailed design of diagnostics and I&amp;C is evolving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Enterprise </a:t>
            </a:r>
            <a:r>
              <a:rPr lang="en-US" dirty="0" smtClean="0">
                <a:solidFill>
                  <a:srgbClr val="0000CC"/>
                </a:solidFill>
              </a:rPr>
              <a:t>Architecture </a:t>
            </a:r>
            <a:r>
              <a:rPr lang="en-US" dirty="0" smtClean="0">
                <a:solidFill>
                  <a:schemeClr val="tx1"/>
                </a:solidFill>
              </a:rPr>
              <a:t>hands-on in order to develop   Plant I&amp;C.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Prepared </a:t>
            </a:r>
            <a:r>
              <a:rPr lang="en-US" dirty="0">
                <a:solidFill>
                  <a:schemeClr val="tx1"/>
                </a:solidFill>
              </a:rPr>
              <a:t>level L1 &amp; L2 </a:t>
            </a:r>
            <a:r>
              <a:rPr lang="en-US" dirty="0">
                <a:solidFill>
                  <a:srgbClr val="0000CC"/>
                </a:solidFill>
              </a:rPr>
              <a:t>Functional breakdown </a:t>
            </a:r>
            <a:r>
              <a:rPr lang="en-US" dirty="0" smtClean="0">
                <a:solidFill>
                  <a:srgbClr val="0000CC"/>
                </a:solidFill>
              </a:rPr>
              <a:t>&amp; Operation </a:t>
            </a:r>
            <a:r>
              <a:rPr lang="en-US" dirty="0" smtClean="0">
                <a:solidFill>
                  <a:srgbClr val="0000CC"/>
                </a:solidFill>
              </a:rPr>
              <a:t>procedures </a:t>
            </a:r>
            <a:r>
              <a:rPr lang="en-US" dirty="0" smtClean="0">
                <a:solidFill>
                  <a:schemeClr val="tx1"/>
                </a:solidFill>
              </a:rPr>
              <a:t>for global and L1, L2 functions.  Its ongoing for higher </a:t>
            </a:r>
            <a:r>
              <a:rPr lang="en-US" dirty="0" smtClean="0">
                <a:solidFill>
                  <a:schemeClr val="tx1"/>
                </a:solidFill>
              </a:rPr>
              <a:t>levels.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Concept for </a:t>
            </a:r>
            <a:r>
              <a:rPr lang="en-US" dirty="0" smtClean="0">
                <a:solidFill>
                  <a:schemeClr val="tx1"/>
                </a:solidFill>
              </a:rPr>
              <a:t>hardware </a:t>
            </a:r>
            <a:r>
              <a:rPr lang="en-US" dirty="0" smtClean="0">
                <a:solidFill>
                  <a:srgbClr val="0000CC"/>
                </a:solidFill>
              </a:rPr>
              <a:t>architecture</a:t>
            </a:r>
            <a:r>
              <a:rPr lang="en-US" dirty="0" smtClean="0">
                <a:solidFill>
                  <a:schemeClr val="tx1"/>
                </a:solidFill>
              </a:rPr>
              <a:t> and hardware </a:t>
            </a:r>
            <a:r>
              <a:rPr lang="en-US" dirty="0" smtClean="0">
                <a:solidFill>
                  <a:srgbClr val="0000CC"/>
                </a:solidFill>
              </a:rPr>
              <a:t>components</a:t>
            </a:r>
            <a:r>
              <a:rPr lang="en-US" dirty="0" smtClean="0">
                <a:solidFill>
                  <a:schemeClr val="tx1"/>
                </a:solidFill>
              </a:rPr>
              <a:t> along with their </a:t>
            </a:r>
            <a:r>
              <a:rPr lang="en-US" dirty="0" smtClean="0">
                <a:solidFill>
                  <a:srgbClr val="0000CC"/>
                </a:solidFill>
              </a:rPr>
              <a:t>configuration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Soon to start experimenting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rgbClr val="0000CC"/>
                </a:solidFill>
              </a:rPr>
              <a:t>Integration kit </a:t>
            </a:r>
            <a:r>
              <a:rPr lang="en-US" dirty="0" smtClean="0">
                <a:solidFill>
                  <a:schemeClr val="tx1"/>
                </a:solidFill>
              </a:rPr>
              <a:t>to configure </a:t>
            </a:r>
            <a:r>
              <a:rPr lang="en-US" dirty="0" smtClean="0">
                <a:solidFill>
                  <a:schemeClr val="tx1"/>
                </a:solidFill>
              </a:rPr>
              <a:t>Plant </a:t>
            </a:r>
            <a:r>
              <a:rPr lang="en-US" dirty="0" smtClean="0">
                <a:solidFill>
                  <a:schemeClr val="tx1"/>
                </a:solidFill>
              </a:rPr>
              <a:t>functions and develop XRCS-Survey Plant I&amp;C system.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89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025464" y="3069530"/>
            <a:ext cx="7093072" cy="107613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>
            <a:solidFill>
              <a:srgbClr val="000099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Thanks for your kind attention.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58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XRCS Package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928670"/>
            <a:ext cx="8715436" cy="5357850"/>
          </a:xfrm>
          <a:prstGeom prst="roundRect">
            <a:avLst>
              <a:gd name="adj" fmla="val 5585"/>
            </a:avLst>
          </a:prstGeom>
          <a:noFill/>
          <a:ln w="25400" cap="rnd">
            <a:solidFill>
              <a:srgbClr val="392A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</a:rPr>
              <a:t>ITER-India has signed procurement arrangements to deliver ‘two’ X-ray Crystal Spectrometers to ITER:</a:t>
            </a:r>
          </a:p>
          <a:p>
            <a:pPr marL="0" indent="0">
              <a:buFont typeface="Arial" charset="0"/>
              <a:buNone/>
            </a:pPr>
            <a:endParaRPr lang="en-US" sz="1200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 1) </a:t>
            </a:r>
            <a:r>
              <a:rPr lang="en-US" sz="2400" dirty="0" smtClean="0">
                <a:solidFill>
                  <a:srgbClr val="7131A1"/>
                </a:solidFill>
                <a:latin typeface="Arial" panose="020B0604020202020204" pitchFamily="34" charset="0"/>
              </a:rPr>
              <a:t>XRCS-Edge</a:t>
            </a: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 “imaging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10% of the outer plasma” </a:t>
            </a:r>
          </a:p>
          <a:p>
            <a:pPr lvl="1">
              <a:buFontTx/>
              <a:buChar char="-"/>
            </a:pPr>
            <a:r>
              <a:rPr lang="en-US" b="0" dirty="0" smtClean="0">
                <a:solidFill>
                  <a:srgbClr val="000099"/>
                </a:solidFill>
                <a:latin typeface="Arial" panose="020B0604020202020204" pitchFamily="34" charset="0"/>
              </a:rPr>
              <a:t>Ion temperature profile</a:t>
            </a:r>
          </a:p>
          <a:p>
            <a:pPr lvl="1">
              <a:buFontTx/>
              <a:buChar char="-"/>
            </a:pPr>
            <a:r>
              <a:rPr lang="en-US" b="0" dirty="0" smtClean="0">
                <a:solidFill>
                  <a:srgbClr val="000099"/>
                </a:solidFill>
                <a:latin typeface="Arial" panose="020B0604020202020204" pitchFamily="34" charset="0"/>
              </a:rPr>
              <a:t>Plasma rotation profile</a:t>
            </a:r>
          </a:p>
          <a:p>
            <a:pPr marL="457200" lvl="1" indent="0">
              <a:buNone/>
            </a:pPr>
            <a:endParaRPr lang="en-US" sz="1800" b="0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2)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XRCS-Survey “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core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plasma emission in broad </a:t>
            </a:r>
          </a:p>
          <a:p>
            <a:pPr marL="57150" indent="0">
              <a:buFont typeface="Arial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band” </a:t>
            </a:r>
          </a:p>
          <a:p>
            <a:pPr lvl="1">
              <a:buFontTx/>
              <a:buChar char="-"/>
            </a:pPr>
            <a:r>
              <a:rPr lang="en-US" b="0" dirty="0" smtClean="0">
                <a:solidFill>
                  <a:srgbClr val="000099"/>
                </a:solidFill>
                <a:latin typeface="Arial" panose="020B0604020202020204" pitchFamily="34" charset="0"/>
              </a:rPr>
              <a:t>Impurity identification</a:t>
            </a:r>
          </a:p>
          <a:p>
            <a:pPr marL="457200" lvl="1" indent="0">
              <a:buFont typeface="Arial" charset="0"/>
              <a:buNone/>
            </a:pPr>
            <a:r>
              <a:rPr lang="en-US" sz="2000" b="0" dirty="0" smtClean="0">
                <a:solidFill>
                  <a:srgbClr val="000099"/>
                </a:solidFill>
                <a:latin typeface="Arial" panose="020B0604020202020204" pitchFamily="34" charset="0"/>
              </a:rPr>
              <a:t>-   </a:t>
            </a:r>
            <a:r>
              <a:rPr lang="en-US" b="0" dirty="0" smtClean="0">
                <a:solidFill>
                  <a:srgbClr val="000099"/>
                </a:solidFill>
                <a:latin typeface="Arial" panose="020B0604020202020204" pitchFamily="34" charset="0"/>
              </a:rPr>
              <a:t>Concentration, in-flux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8972" y="2204864"/>
            <a:ext cx="4327828" cy="3960440"/>
            <a:chOff x="4638427" y="2276872"/>
            <a:chExt cx="4470077" cy="35985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"/>
            <a:stretch/>
          </p:blipFill>
          <p:spPr bwMode="auto">
            <a:xfrm>
              <a:off x="4638427" y="2276872"/>
              <a:ext cx="4470077" cy="3598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56376" y="266827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UP-09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94401" y="458112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EP-11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11" y="4806172"/>
            <a:ext cx="2291955" cy="468981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9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roles and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10246"/>
              </p:ext>
            </p:extLst>
          </p:nvPr>
        </p:nvGraphicFramePr>
        <p:xfrm>
          <a:off x="430961" y="955784"/>
          <a:ext cx="8317503" cy="5336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758"/>
                <a:gridCol w="1084603"/>
                <a:gridCol w="1206038"/>
                <a:gridCol w="1084603"/>
                <a:gridCol w="845058"/>
                <a:gridCol w="1084603"/>
                <a:gridCol w="843394"/>
                <a:gridCol w="991446"/>
              </a:tblGrid>
              <a:tr h="53614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Flow-down of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Requirements for the XRCS Survey system,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Diagnostic SRD (</a:t>
                      </a:r>
                      <a:r>
                        <a:rPr lang="en-GB" sz="900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ITER_D_28B39L – SRD-55 (Diagnostics) from DOORS</a:t>
                      </a: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3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Diagnostics Role</a:t>
                      </a:r>
                      <a:r>
                        <a:rPr lang="en-GB" sz="1000" baseline="30000">
                          <a:effectLst/>
                        </a:rPr>
                        <a:t>*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Resolution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</a:tr>
              <a:tr h="36401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Primary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1a.2 BC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Impurity species monitoring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C, O    rel. conc.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ms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 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</a:tr>
              <a:tr h="3640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rel. conc.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11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Ne,  Ar, Kr  </a:t>
                      </a:r>
                      <a:r>
                        <a:rPr lang="fr-FR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FR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425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rel. conc.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2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Primary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1a.1 MP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Impurity species monitoring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O, Be, C influx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/m</a:t>
                      </a:r>
                      <a:r>
                        <a:rPr lang="en-GB" sz="1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ms*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by transport &amp; ionisation time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</a:t>
                      </a:r>
                      <a:endParaRPr lang="en-IN" sz="1600" b="1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</a:tr>
              <a:tr h="5231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,  Ar, Kr influx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/m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influx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/m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influx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- 5•10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/m</a:t>
                      </a:r>
                      <a:r>
                        <a:rPr lang="en-GB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Supplementary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1a.2 BC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Z</a:t>
                      </a:r>
                      <a:r>
                        <a:rPr lang="en-GB" sz="10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(line averaged)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Z­</a:t>
                      </a:r>
                      <a:r>
                        <a:rPr lang="en-GB" sz="10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– 5.0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ms</a:t>
                      </a:r>
                      <a:endParaRPr lang="en-IN" sz="1600" b="1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</a:t>
                      </a:r>
                      <a:endParaRPr lang="en-IN" sz="1600" b="1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8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55.ED XRCS-Survey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250968" y="1706477"/>
            <a:ext cx="8678750" cy="4392488"/>
            <a:chOff x="646228" y="824004"/>
            <a:chExt cx="8162032" cy="5485316"/>
          </a:xfrm>
        </p:grpSpPr>
        <p:sp>
          <p:nvSpPr>
            <p:cNvPr id="7" name="Rectangle 6"/>
            <p:cNvSpPr/>
            <p:nvPr/>
          </p:nvSpPr>
          <p:spPr>
            <a:xfrm>
              <a:off x="4074800" y="824004"/>
              <a:ext cx="4572000" cy="807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Crystals are curved in </a:t>
              </a:r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2D (but they are not in in-plane focusing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6228" y="1128842"/>
              <a:ext cx="8162032" cy="5180478"/>
              <a:chOff x="646228" y="1128842"/>
              <a:chExt cx="8162032" cy="518047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6228" y="1128842"/>
                <a:ext cx="8162032" cy="5180478"/>
                <a:chOff x="802456" y="1128842"/>
                <a:chExt cx="8162032" cy="5180478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rot="5400000" flipH="1" flipV="1">
                  <a:off x="2821769" y="4393413"/>
                  <a:ext cx="928694" cy="1588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/>
                <p:cNvGrpSpPr/>
                <p:nvPr/>
              </p:nvGrpSpPr>
              <p:grpSpPr>
                <a:xfrm>
                  <a:off x="802456" y="2068091"/>
                  <a:ext cx="8162032" cy="4241229"/>
                  <a:chOff x="442416" y="843955"/>
                  <a:chExt cx="8162032" cy="4241229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 rot="20978010">
                    <a:off x="4626267" y="1614420"/>
                    <a:ext cx="2865447" cy="2880411"/>
                    <a:chOff x="3275856" y="2696724"/>
                    <a:chExt cx="1944216" cy="1740387"/>
                  </a:xfrm>
                </p:grpSpPr>
                <p:sp>
                  <p:nvSpPr>
                    <p:cNvPr id="72" name="Oval 71"/>
                    <p:cNvSpPr/>
                    <p:nvPr/>
                  </p:nvSpPr>
                  <p:spPr>
                    <a:xfrm rot="264531">
                      <a:off x="3347864" y="2696724"/>
                      <a:ext cx="1807468" cy="17403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419872" y="2771780"/>
                      <a:ext cx="1663452" cy="15902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3275856" y="2696724"/>
                      <a:ext cx="1944216" cy="87019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3279490" y="3566918"/>
                      <a:ext cx="968474" cy="8701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cxnSp>
                <p:nvCxnSpPr>
                  <p:cNvPr id="39" name="Straight Connector 38"/>
                  <p:cNvCxnSpPr>
                    <a:endCxn id="73" idx="6"/>
                  </p:cNvCxnSpPr>
                  <p:nvPr/>
                </p:nvCxnSpPr>
                <p:spPr>
                  <a:xfrm flipV="1">
                    <a:off x="2051720" y="2833080"/>
                    <a:ext cx="5218354" cy="81194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2051720" y="3813038"/>
                    <a:ext cx="4266428" cy="480058"/>
                  </a:xfrm>
                  <a:prstGeom prst="line">
                    <a:avLst/>
                  </a:prstGeom>
                  <a:ln w="12700">
                    <a:solidFill>
                      <a:srgbClr val="151FE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Rectangle 40"/>
                  <p:cNvSpPr/>
                  <p:nvPr/>
                </p:nvSpPr>
                <p:spPr>
                  <a:xfrm>
                    <a:off x="5508104" y="1290163"/>
                    <a:ext cx="2628590" cy="14953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971600" y="3645024"/>
                    <a:ext cx="864096" cy="144016"/>
                    <a:chOff x="971600" y="3501008"/>
                    <a:chExt cx="864096" cy="144016"/>
                  </a:xfrm>
                </p:grpSpPr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971600" y="3501008"/>
                      <a:ext cx="864096" cy="144016"/>
                      <a:chOff x="683568" y="3501008"/>
                      <a:chExt cx="864096" cy="144016"/>
                    </a:xfrm>
                  </p:grpSpPr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683568" y="3501008"/>
                        <a:ext cx="216024" cy="144016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cxnSp>
                    <p:nvCxnSpPr>
                      <p:cNvPr id="71" name="Straight Connector 70"/>
                      <p:cNvCxnSpPr>
                        <a:stCxn id="70" idx="3"/>
                      </p:cNvCxnSpPr>
                      <p:nvPr/>
                    </p:nvCxnSpPr>
                    <p:spPr>
                      <a:xfrm>
                        <a:off x="899592" y="3573016"/>
                        <a:ext cx="648072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Straight Connector 67"/>
                    <p:cNvCxnSpPr>
                      <a:stCxn id="70" idx="3"/>
                    </p:cNvCxnSpPr>
                    <p:nvPr/>
                  </p:nvCxnSpPr>
                  <p:spPr>
                    <a:xfrm flipV="1">
                      <a:off x="1187624" y="3501008"/>
                      <a:ext cx="648072" cy="7200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>
                      <a:stCxn id="70" idx="3"/>
                    </p:cNvCxnSpPr>
                    <p:nvPr/>
                  </p:nvCxnSpPr>
                  <p:spPr>
                    <a:xfrm>
                      <a:off x="1187624" y="3573016"/>
                      <a:ext cx="648072" cy="72008"/>
                    </a:xfrm>
                    <a:prstGeom prst="line">
                      <a:avLst/>
                    </a:prstGeom>
                    <a:ln>
                      <a:solidFill>
                        <a:srgbClr val="151FE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1807678" y="3575402"/>
                    <a:ext cx="284286" cy="334794"/>
                    <a:chOff x="1328757" y="2190285"/>
                    <a:chExt cx="253411" cy="284442"/>
                  </a:xfrm>
                </p:grpSpPr>
                <p:cxnSp>
                  <p:nvCxnSpPr>
                    <p:cNvPr id="65" name="Curved Connector 64"/>
                    <p:cNvCxnSpPr/>
                    <p:nvPr/>
                  </p:nvCxnSpPr>
                  <p:spPr>
                    <a:xfrm rot="1533971">
                      <a:off x="1328757" y="2190285"/>
                      <a:ext cx="148103" cy="281650"/>
                    </a:xfrm>
                    <a:prstGeom prst="curved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Curved Connector 65"/>
                    <p:cNvCxnSpPr/>
                    <p:nvPr/>
                  </p:nvCxnSpPr>
                  <p:spPr>
                    <a:xfrm rot="1533971">
                      <a:off x="1434065" y="2193077"/>
                      <a:ext cx="148103" cy="281650"/>
                    </a:xfrm>
                    <a:prstGeom prst="curved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7124316" y="1439694"/>
                    <a:ext cx="39972" cy="224133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>
                    <a:stCxn id="73" idx="4"/>
                  </p:cNvCxnSpPr>
                  <p:nvPr/>
                </p:nvCxnSpPr>
                <p:spPr>
                  <a:xfrm flipV="1">
                    <a:off x="6301062" y="1439694"/>
                    <a:ext cx="1583306" cy="2908468"/>
                  </a:xfrm>
                  <a:prstGeom prst="line">
                    <a:avLst/>
                  </a:prstGeom>
                  <a:ln>
                    <a:solidFill>
                      <a:srgbClr val="151FE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 flipV="1">
                    <a:off x="5796136" y="1439694"/>
                    <a:ext cx="1473938" cy="1393386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2037224" y="3659882"/>
                    <a:ext cx="5087092" cy="720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788024" y="2173686"/>
                    <a:ext cx="2336292" cy="1507342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endCxn id="73" idx="4"/>
                  </p:cNvCxnSpPr>
                  <p:nvPr/>
                </p:nvCxnSpPr>
                <p:spPr>
                  <a:xfrm>
                    <a:off x="4788024" y="2173686"/>
                    <a:ext cx="1513038" cy="2174476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>
                    <a:endCxn id="73" idx="6"/>
                  </p:cNvCxnSpPr>
                  <p:nvPr/>
                </p:nvCxnSpPr>
                <p:spPr>
                  <a:xfrm>
                    <a:off x="4788024" y="2173686"/>
                    <a:ext cx="2482050" cy="65939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42416" y="3573016"/>
                    <a:ext cx="4571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slit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6576997" y="4293096"/>
                    <a:ext cx="7906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crystal</a:t>
                    </a:r>
                    <a:endParaRPr lang="en-IN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917339" y="843955"/>
                    <a:ext cx="2067171" cy="461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2x Pilatus detectors</a:t>
                    </a:r>
                    <a:endParaRPr lang="en-IN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523080" y="1907540"/>
                    <a:ext cx="3369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O</a:t>
                    </a:r>
                    <a:endParaRPr lang="en-IN" dirty="0"/>
                  </a:p>
                </p:txBody>
              </p: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1079612" y="4869160"/>
                    <a:ext cx="6044704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666383" y="4715852"/>
                    <a:ext cx="103340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u</a:t>
                    </a:r>
                    <a:r>
                      <a:rPr lang="en-US" dirty="0" smtClean="0"/>
                      <a:t> ≈ 10 m</a:t>
                    </a:r>
                    <a:endParaRPr lang="en-IN" dirty="0"/>
                  </a:p>
                </p:txBody>
              </p:sp>
              <p:cxnSp>
                <p:nvCxnSpPr>
                  <p:cNvPr id="57" name="Straight Arrow Connector 56"/>
                  <p:cNvCxnSpPr/>
                  <p:nvPr/>
                </p:nvCxnSpPr>
                <p:spPr>
                  <a:xfrm>
                    <a:off x="7884368" y="2833080"/>
                    <a:ext cx="0" cy="1735662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7367663" y="3568370"/>
                    <a:ext cx="123678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h</a:t>
                    </a:r>
                    <a:r>
                      <a:rPr lang="en-US" baseline="-25000" dirty="0" smtClean="0"/>
                      <a:t>x</a:t>
                    </a:r>
                    <a:r>
                      <a:rPr lang="en-US" dirty="0" smtClean="0"/>
                      <a:t> = 10 cm</a:t>
                    </a:r>
                    <a:endParaRPr lang="en-IN" dirty="0"/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>
                    <a:off x="1077898" y="2927357"/>
                    <a:ext cx="0" cy="71766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1081326" y="3793988"/>
                    <a:ext cx="0" cy="24003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739608" y="3053660"/>
                    <a:ext cx="154410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w</a:t>
                    </a:r>
                    <a:r>
                      <a:rPr lang="en-US" baseline="-25000" dirty="0" smtClean="0"/>
                      <a:t>s</a:t>
                    </a:r>
                    <a:r>
                      <a:rPr lang="en-US" dirty="0" smtClean="0"/>
                      <a:t> ≤ 1 </a:t>
                    </a:r>
                    <a:r>
                      <a:rPr lang="en-US" dirty="0"/>
                      <a:t>c</a:t>
                    </a:r>
                    <a:r>
                      <a:rPr lang="en-US" dirty="0" smtClean="0"/>
                      <a:t>m</a:t>
                    </a:r>
                    <a:endParaRPr lang="en-IN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930038" y="2336393"/>
                    <a:ext cx="118608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R</a:t>
                    </a:r>
                    <a:r>
                      <a:rPr lang="en-US" baseline="-25000" dirty="0"/>
                      <a:t>x</a:t>
                    </a:r>
                    <a:r>
                      <a:rPr lang="en-US" dirty="0" smtClean="0"/>
                      <a:t> ≈ 20 </a:t>
                    </a:r>
                    <a:r>
                      <a:rPr lang="en-US" dirty="0"/>
                      <a:t>c</a:t>
                    </a:r>
                    <a:r>
                      <a:rPr lang="en-US" dirty="0" smtClean="0"/>
                      <a:t>m</a:t>
                    </a:r>
                    <a:endParaRPr lang="en-IN" dirty="0"/>
                  </a:p>
                </p:txBody>
              </p:sp>
              <p:sp>
                <p:nvSpPr>
                  <p:cNvPr id="63" name="Arc 62"/>
                  <p:cNvSpPr/>
                  <p:nvPr/>
                </p:nvSpPr>
                <p:spPr>
                  <a:xfrm rot="15784097">
                    <a:off x="6374690" y="3497260"/>
                    <a:ext cx="587972" cy="34462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105694" y="3266328"/>
                    <a:ext cx="5476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45</a:t>
                    </a:r>
                    <a:r>
                      <a:rPr lang="en-US" baseline="30000" dirty="0" smtClean="0"/>
                      <a:t>0</a:t>
                    </a:r>
                    <a:endParaRPr lang="en-IN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295691" y="1128842"/>
                  <a:ext cx="2340205" cy="2732206"/>
                  <a:chOff x="1501115" y="862048"/>
                  <a:chExt cx="2340205" cy="2732206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842803" y="862048"/>
                    <a:ext cx="1998517" cy="2516182"/>
                    <a:chOff x="1752066" y="476672"/>
                    <a:chExt cx="1998517" cy="251618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1752066" y="906654"/>
                      <a:ext cx="1839519" cy="1713260"/>
                      <a:chOff x="1186617" y="676732"/>
                      <a:chExt cx="1839519" cy="1713260"/>
                    </a:xfrm>
                  </p:grpSpPr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1798550" y="676732"/>
                        <a:ext cx="573608" cy="14401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8" name="Arc 27"/>
                      <p:cNvSpPr/>
                      <p:nvPr/>
                    </p:nvSpPr>
                    <p:spPr>
                      <a:xfrm rot="8953292">
                        <a:off x="1186617" y="1536802"/>
                        <a:ext cx="696612" cy="85319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9" name="Arc 28"/>
                      <p:cNvSpPr/>
                      <p:nvPr/>
                    </p:nvSpPr>
                    <p:spPr>
                      <a:xfrm rot="7216239">
                        <a:off x="1626522" y="1597715"/>
                        <a:ext cx="696612" cy="85319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rot="6259881">
                        <a:off x="2229341" y="1551231"/>
                        <a:ext cx="696612" cy="85319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cxnSp>
                    <p:nvCxnSpPr>
                      <p:cNvPr id="31" name="Straight Connector 30"/>
                      <p:cNvCxnSpPr>
                        <a:stCxn id="27" idx="2"/>
                      </p:cNvCxnSpPr>
                      <p:nvPr/>
                    </p:nvCxnSpPr>
                    <p:spPr>
                      <a:xfrm>
                        <a:off x="2085354" y="820748"/>
                        <a:ext cx="0" cy="1554947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 rot="21480000" flipV="1">
                        <a:off x="1810829" y="820748"/>
                        <a:ext cx="274525" cy="14913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 flipV="1">
                        <a:off x="1246943" y="793343"/>
                        <a:ext cx="639603" cy="138893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/>
                      <p:cNvCxnSpPr>
                        <a:stCxn id="28" idx="0"/>
                      </p:cNvCxnSpPr>
                      <p:nvPr/>
                    </p:nvCxnSpPr>
                    <p:spPr>
                      <a:xfrm flipV="1">
                        <a:off x="1716133" y="824818"/>
                        <a:ext cx="244866" cy="150508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180000" flipH="1" flipV="1">
                        <a:off x="2097077" y="832471"/>
                        <a:ext cx="274161" cy="14439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>
                        <a:stCxn id="30" idx="2"/>
                      </p:cNvCxnSpPr>
                      <p:nvPr/>
                    </p:nvCxnSpPr>
                    <p:spPr>
                      <a:xfrm flipH="1" flipV="1">
                        <a:off x="2222434" y="820748"/>
                        <a:ext cx="268997" cy="149454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 rot="180000" flipH="1" flipV="1">
                        <a:off x="2257603" y="832471"/>
                        <a:ext cx="768533" cy="126267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151053" y="476672"/>
                      <a:ext cx="9850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detector</a:t>
                      </a:r>
                      <a:endParaRPr lang="en-IN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812393" y="2489045"/>
                      <a:ext cx="5476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565679" y="2623522"/>
                      <a:ext cx="5476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202901" y="2463748"/>
                      <a:ext cx="5476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p:txBody>
                </p:sp>
              </p:grp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716177" y="3107452"/>
                    <a:ext cx="540061" cy="157106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 rot="1027756">
                    <a:off x="1501115" y="3224922"/>
                    <a:ext cx="9196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3.3 cm</a:t>
                    </a:r>
                    <a:endParaRPr lang="en-IN" dirty="0"/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1259631" y="1128842"/>
                  <a:ext cx="2714767" cy="298922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8155199" y="2601743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λ</a:t>
                </a:r>
                <a:r>
                  <a:rPr lang="en-US" baseline="-25000" dirty="0" smtClean="0"/>
                  <a:t>1</a:t>
                </a:r>
                <a:endParaRPr lang="en-I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13446" y="260464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λ</a:t>
                </a:r>
                <a:r>
                  <a:rPr lang="en-US" baseline="-25000" dirty="0"/>
                  <a:t>2</a:t>
                </a:r>
                <a:endParaRPr lang="en-IN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67339" y="2603939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λ</a:t>
                </a:r>
                <a:r>
                  <a:rPr lang="en-US" baseline="-25000" dirty="0" smtClean="0"/>
                  <a:t>3</a:t>
                </a:r>
                <a:endParaRPr lang="en-IN" dirty="0"/>
              </a:p>
            </p:txBody>
          </p:sp>
          <p:cxnSp>
            <p:nvCxnSpPr>
              <p:cNvPr id="13" name="Straight Connector 12"/>
              <p:cNvCxnSpPr>
                <a:stCxn id="41" idx="0"/>
                <a:endCxn id="41" idx="2"/>
              </p:cNvCxnSpPr>
              <p:nvPr/>
            </p:nvCxnSpPr>
            <p:spPr>
              <a:xfrm>
                <a:off x="7026211" y="2514299"/>
                <a:ext cx="0" cy="1495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4388659" y="1558824"/>
                <a:ext cx="2072714" cy="43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latin typeface="Accord Light SF" pitchFamily="2" charset="0"/>
                  </a:rPr>
                  <a:t>n</a:t>
                </a:r>
                <a:r>
                  <a:rPr lang="el-GR" sz="2000" b="1" dirty="0">
                    <a:cs typeface="Calibri"/>
                  </a:rPr>
                  <a:t>λ</a:t>
                </a:r>
                <a:r>
                  <a:rPr lang="en-US" sz="2000" b="1" dirty="0">
                    <a:latin typeface="Accord Light SF" pitchFamily="2" charset="0"/>
                    <a:cs typeface="Calibri"/>
                  </a:rPr>
                  <a:t> = 2d.sin(</a:t>
                </a:r>
                <a:r>
                  <a:rPr lang="el-GR" sz="2000" b="1" dirty="0">
                    <a:cs typeface="Calibri"/>
                  </a:rPr>
                  <a:t>θ</a:t>
                </a:r>
                <a:r>
                  <a:rPr lang="en-US" sz="2000" b="1" baseline="-25000" dirty="0">
                    <a:latin typeface="Accord Light SF" pitchFamily="2" charset="0"/>
                    <a:cs typeface="Calibri"/>
                  </a:rPr>
                  <a:t>Bragg</a:t>
                </a:r>
                <a:r>
                  <a:rPr lang="en-US" sz="2000" b="1" dirty="0">
                    <a:latin typeface="Accord Light SF" pitchFamily="2" charset="0"/>
                    <a:cs typeface="Calibri"/>
                  </a:rPr>
                  <a:t>)</a:t>
                </a:r>
                <a:endParaRPr lang="en-GB" sz="2000" b="1" dirty="0">
                  <a:latin typeface="Accord Light SF" pitchFamily="2" charset="0"/>
                </a:endParaRPr>
              </a:p>
            </p:txBody>
          </p:sp>
        </p:grpSp>
      </p:grpSp>
      <p:sp>
        <p:nvSpPr>
          <p:cNvPr id="76" name="Rectangle 75"/>
          <p:cNvSpPr/>
          <p:nvPr/>
        </p:nvSpPr>
        <p:spPr>
          <a:xfrm>
            <a:off x="416467" y="935813"/>
            <a:ext cx="8627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channels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Bragg spectrometer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fixed crystals and detectors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Slot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diagnostic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first wall acts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spectrometer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entrance slit</a:t>
            </a:r>
          </a:p>
        </p:txBody>
      </p:sp>
      <p:sp>
        <p:nvSpPr>
          <p:cNvPr id="79" name="Right Arrow 78"/>
          <p:cNvSpPr/>
          <p:nvPr/>
        </p:nvSpPr>
        <p:spPr>
          <a:xfrm>
            <a:off x="813652" y="5334213"/>
            <a:ext cx="2484197" cy="61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 – 10 nm X-rays</a:t>
            </a:r>
            <a:endParaRPr lang="en-IN" dirty="0"/>
          </a:p>
        </p:txBody>
      </p:sp>
      <p:sp>
        <p:nvSpPr>
          <p:cNvPr id="8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03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547390" y="1044511"/>
            <a:ext cx="8139410" cy="5228989"/>
            <a:chOff x="79158" y="778656"/>
            <a:chExt cx="8956656" cy="587722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" y="778656"/>
              <a:ext cx="8956656" cy="5659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75291" y="1695062"/>
              <a:ext cx="2422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onger wavelength 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group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8104" y="1716048"/>
              <a:ext cx="2892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hort wavelength group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060" y="5546047"/>
              <a:ext cx="2113571" cy="44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X-ray detectors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5077" y="5601504"/>
              <a:ext cx="2491056" cy="44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Crystals &amp; mounts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526912" y="4834641"/>
              <a:ext cx="7407" cy="76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V="1">
              <a:off x="5230605" y="4581131"/>
              <a:ext cx="1141594" cy="10203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99792" y="2397334"/>
              <a:ext cx="0" cy="5996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764344" y="2348880"/>
              <a:ext cx="0" cy="5996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7143" y="980728"/>
              <a:ext cx="1776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Vacuum valve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3051" y="6286548"/>
              <a:ext cx="555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S. Varshney, R. Barnsley et al., </a:t>
              </a:r>
              <a:r>
                <a:rPr lang="en-GB" dirty="0" smtClean="0"/>
                <a:t>Rev</a:t>
              </a:r>
              <a:r>
                <a:rPr lang="en-GB" dirty="0"/>
                <a:t>. Sci. Instrum. </a:t>
              </a:r>
              <a:r>
                <a:rPr lang="en-GB" dirty="0" smtClean="0"/>
                <a:t>83 (2012)</a:t>
              </a:r>
              <a:endParaRPr lang="en-US" dirty="0"/>
            </a:p>
          </p:txBody>
        </p:sp>
      </p:grp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747511" y="2719969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X-ray detectors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impurity spectra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CDAMOP-2015, Delhi University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-3697" y="811194"/>
            <a:ext cx="9147697" cy="6088160"/>
            <a:chOff x="-3697" y="962"/>
            <a:chExt cx="9150833" cy="6872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48" y="962"/>
              <a:ext cx="3093988" cy="2278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97" y="2252567"/>
              <a:ext cx="3055580" cy="2275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56" y="2252567"/>
              <a:ext cx="3053403" cy="227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919" y="2252567"/>
              <a:ext cx="3109784" cy="230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97" y="4607874"/>
              <a:ext cx="3043004" cy="226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052" y="4578198"/>
              <a:ext cx="3061569" cy="2270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533" y="4528396"/>
              <a:ext cx="3149467" cy="2320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4579" y="249775"/>
              <a:ext cx="5441957" cy="184149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ADAS and SANCO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impurity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transport modeling (central chord) for H-mode plasmas</a:t>
              </a: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̶  database of ~ 5000 spectral lines from potential impurities in plasmas</a:t>
              </a: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̶ </a:t>
              </a:r>
              <a:r>
                <a:rPr lang="en-US" sz="2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H- and He-like lines in 1 – 100 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1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34062" r="2972" b="19907"/>
          <a:stretch>
            <a:fillRect/>
          </a:stretch>
        </p:blipFill>
        <p:spPr bwMode="auto">
          <a:xfrm>
            <a:off x="414338" y="2341563"/>
            <a:ext cx="85042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785938" y="142875"/>
            <a:ext cx="7143750" cy="642938"/>
          </a:xfrm>
          <a:ln>
            <a:round/>
          </a:ln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XRCS Survey: a zonal view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76213" y="1066800"/>
            <a:ext cx="8724900" cy="5053013"/>
          </a:xfrm>
        </p:spPr>
        <p:txBody>
          <a:bodyPr/>
          <a:lstStyle/>
          <a:p>
            <a:endParaRPr altLang="en-US"/>
          </a:p>
          <a:p>
            <a:r>
              <a:rPr altLang="en-US"/>
              <a:t> </a:t>
            </a:r>
          </a:p>
        </p:txBody>
      </p:sp>
      <p:sp>
        <p:nvSpPr>
          <p:cNvPr id="4" name="Right Brace 3"/>
          <p:cNvSpPr/>
          <p:nvPr/>
        </p:nvSpPr>
        <p:spPr>
          <a:xfrm rot="15793518">
            <a:off x="1824832" y="1180306"/>
            <a:ext cx="207962" cy="3025775"/>
          </a:xfrm>
          <a:prstGeom prst="rightBrace">
            <a:avLst>
              <a:gd name="adj1" fmla="val 8333"/>
              <a:gd name="adj2" fmla="val 5008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Right Brace 7"/>
          <p:cNvSpPr/>
          <p:nvPr/>
        </p:nvSpPr>
        <p:spPr>
          <a:xfrm rot="15793518">
            <a:off x="5307806" y="1178719"/>
            <a:ext cx="155575" cy="2173288"/>
          </a:xfrm>
          <a:prstGeom prst="rightBrace">
            <a:avLst>
              <a:gd name="adj1" fmla="val 8333"/>
              <a:gd name="adj2" fmla="val 5008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" name="Right Brace 8"/>
          <p:cNvSpPr/>
          <p:nvPr/>
        </p:nvSpPr>
        <p:spPr>
          <a:xfrm rot="15793518">
            <a:off x="7419182" y="983456"/>
            <a:ext cx="196850" cy="1693863"/>
          </a:xfrm>
          <a:prstGeom prst="rightBrace">
            <a:avLst>
              <a:gd name="adj1" fmla="val 8333"/>
              <a:gd name="adj2" fmla="val 5008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8440" name="TextBox 4"/>
          <p:cNvSpPr txBox="1">
            <a:spLocks noChangeArrowheads="1"/>
          </p:cNvSpPr>
          <p:nvPr/>
        </p:nvSpPr>
        <p:spPr bwMode="auto">
          <a:xfrm rot="-477810">
            <a:off x="190500" y="2081213"/>
            <a:ext cx="319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Port cell support structure zone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 rot="-469718">
            <a:off x="3452813" y="1652588"/>
            <a:ext cx="331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Interface support structure zone 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 rot="-413445">
            <a:off x="6681788" y="135255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Port plug zone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3941763" y="5167313"/>
            <a:ext cx="92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2060"/>
                </a:solidFill>
              </a:rPr>
              <a:t>Bio-shield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86488" y="3978275"/>
            <a:ext cx="574675" cy="83343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17825" y="4699000"/>
            <a:ext cx="152400" cy="6223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2473325" y="5381625"/>
            <a:ext cx="121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2060"/>
                </a:solidFill>
              </a:rPr>
              <a:t>Spectrometer chamber</a:t>
            </a:r>
          </a:p>
        </p:txBody>
      </p:sp>
      <p:sp>
        <p:nvSpPr>
          <p:cNvPr id="16" name="Right Brace 15"/>
          <p:cNvSpPr/>
          <p:nvPr/>
        </p:nvSpPr>
        <p:spPr>
          <a:xfrm rot="4732855">
            <a:off x="3987800" y="4556126"/>
            <a:ext cx="223837" cy="811212"/>
          </a:xfrm>
          <a:prstGeom prst="rightBrace">
            <a:avLst>
              <a:gd name="adj1" fmla="val 8333"/>
              <a:gd name="adj2" fmla="val 5008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6664325" y="4767263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2060"/>
                </a:solidFill>
              </a:rPr>
              <a:t>Sight tube shielding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66750" y="4508500"/>
            <a:ext cx="630238" cy="6080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50" name="TextBox 13"/>
          <p:cNvSpPr txBox="1">
            <a:spLocks noChangeArrowheads="1"/>
          </p:cNvSpPr>
          <p:nvPr/>
        </p:nvSpPr>
        <p:spPr bwMode="auto">
          <a:xfrm>
            <a:off x="280988" y="5213350"/>
            <a:ext cx="121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2060"/>
                </a:solidFill>
              </a:rPr>
              <a:t>Vacuum Pumping line</a:t>
            </a:r>
          </a:p>
        </p:txBody>
      </p:sp>
      <p:sp>
        <p:nvSpPr>
          <p:cNvPr id="18451" name="TextBox 19"/>
          <p:cNvSpPr txBox="1">
            <a:spLocks noChangeArrowheads="1"/>
          </p:cNvSpPr>
          <p:nvPr/>
        </p:nvSpPr>
        <p:spPr bwMode="auto">
          <a:xfrm>
            <a:off x="370214" y="1147575"/>
            <a:ext cx="3123291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Side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view of EP 11, ISS, PCSS</a:t>
            </a:r>
            <a:endParaRPr lang="en-IN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35" y="6535796"/>
            <a:ext cx="5547841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19C67D4-B5A2-4A3B-9EF0-92DBEBE8A0FF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3964018"/>
            <a:ext cx="8188036" cy="2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887256"/>
            <a:ext cx="7173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CC"/>
                </a:solidFill>
              </a:rPr>
              <a:t>X-ray Image measurements: Low </a:t>
            </a:r>
            <a:r>
              <a:rPr lang="en-US" dirty="0" smtClean="0">
                <a:solidFill>
                  <a:srgbClr val="0000CC"/>
                </a:solidFill>
              </a:rPr>
              <a:t>energy, High energy photons </a:t>
            </a:r>
          </a:p>
          <a:p>
            <a:r>
              <a:rPr lang="en-US" dirty="0">
                <a:solidFill>
                  <a:srgbClr val="0000CC"/>
                </a:solidFill>
              </a:rPr>
              <a:t>	</a:t>
            </a:r>
            <a:r>
              <a:rPr lang="en-US" dirty="0" smtClean="0">
                <a:solidFill>
                  <a:srgbClr val="0000CC"/>
                </a:solidFill>
              </a:rPr>
              <a:t>		        from plasma and calibration sources</a:t>
            </a: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CC"/>
                </a:solidFill>
              </a:rPr>
              <a:t>Calibration source </a:t>
            </a:r>
            <a:r>
              <a:rPr lang="en-US" dirty="0" smtClean="0">
                <a:solidFill>
                  <a:srgbClr val="0000CC"/>
                </a:solidFill>
              </a:rPr>
              <a:t>operation</a:t>
            </a:r>
            <a:endParaRPr lang="en-IN" dirty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Vacuum pumping, monitoring, control, leak detection etc.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Heating: temperature monitor and control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Optics </a:t>
            </a:r>
            <a:r>
              <a:rPr lang="en-US" dirty="0">
                <a:solidFill>
                  <a:srgbClr val="C00000"/>
                </a:solidFill>
              </a:rPr>
              <a:t>positioning (multi axis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Cooling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gas feeding (CCD &amp; HPX)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Strain in front end components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Shutter (opening/ closing)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Steady state </a:t>
            </a:r>
            <a:r>
              <a:rPr lang="en-US" dirty="0" smtClean="0">
                <a:solidFill>
                  <a:srgbClr val="C00000"/>
                </a:solidFill>
              </a:rPr>
              <a:t>power input 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Synchronization and Communications with CODAC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5736" y="6545237"/>
            <a:ext cx="5544616" cy="312763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10</a:t>
            </a:r>
            <a:r>
              <a:rPr lang="en-IN" baseline="30000" dirty="0" smtClean="0"/>
              <a:t>th</a:t>
            </a:r>
            <a:r>
              <a:rPr lang="en-IN" dirty="0" smtClean="0"/>
              <a:t> IAEA TM on control, data acquisition and remote participation-2015, Ahmedabad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08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-India presentation template-revised_AK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ITER-India presentation template-revised_AKT</Template>
  <TotalTime>6031</TotalTime>
  <Words>1669</Words>
  <Application>Microsoft Office PowerPoint</Application>
  <PresentationFormat>On-screen Show (4:3)</PresentationFormat>
  <Paragraphs>478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Malgun Gothic</vt:lpstr>
      <vt:lpstr>Accord Light SF</vt:lpstr>
      <vt:lpstr>Arial</vt:lpstr>
      <vt:lpstr>Aril</vt:lpstr>
      <vt:lpstr>Calibri</vt:lpstr>
      <vt:lpstr>Times New Roman</vt:lpstr>
      <vt:lpstr>Wingdings</vt:lpstr>
      <vt:lpstr>ITER-India presentation template-revised_AKT</vt:lpstr>
      <vt:lpstr>Progress in XRCS-Survey Plant Instrumentation and Control Design for ITER</vt:lpstr>
      <vt:lpstr>Outline</vt:lpstr>
      <vt:lpstr>Introduction: XRCS Package</vt:lpstr>
      <vt:lpstr>Operation roles and requirements</vt:lpstr>
      <vt:lpstr>Overview of 55.ED XRCS-Survey</vt:lpstr>
      <vt:lpstr>Cont..</vt:lpstr>
      <vt:lpstr>Expected impurity spectra </vt:lpstr>
      <vt:lpstr>XRCS Survey: a zonal view</vt:lpstr>
      <vt:lpstr>Plant functions</vt:lpstr>
      <vt:lpstr>I&amp;C interfaced components</vt:lpstr>
      <vt:lpstr>PBS Interfaces of the system</vt:lpstr>
      <vt:lpstr>Diagnostics I&amp;C design work flow</vt:lpstr>
      <vt:lpstr>I&amp;C PDR prerequisites</vt:lpstr>
      <vt:lpstr>Operation procedure(s)</vt:lpstr>
      <vt:lpstr>Functional Breakdown Structure</vt:lpstr>
      <vt:lpstr>55.ED I&amp;C architecture</vt:lpstr>
      <vt:lpstr>Network configuration</vt:lpstr>
      <vt:lpstr>Proposed hardware definition</vt:lpstr>
      <vt:lpstr>Plant automation </vt:lpstr>
      <vt:lpstr>Cubicle configuration</vt:lpstr>
      <vt:lpstr>Maturity assessment</vt:lpstr>
      <vt:lpstr>Summary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Technical Progress 15th EB Meeting</dc:title>
  <dc:creator>aktyagi</dc:creator>
  <cp:lastModifiedBy>Sanjeev</cp:lastModifiedBy>
  <cp:revision>512</cp:revision>
  <dcterms:created xsi:type="dcterms:W3CDTF">2011-11-30T16:07:00Z</dcterms:created>
  <dcterms:modified xsi:type="dcterms:W3CDTF">2015-04-22T08:27:20Z</dcterms:modified>
</cp:coreProperties>
</file>